
<file path=[Content_Types].xml><?xml version="1.0" encoding="utf-8"?>
<Types xmlns="http://schemas.openxmlformats.org/package/2006/content-types">
  <Default Extension="xml" ContentType="application/xml"/>
  <Default Extension="jpeg" ContentType="image/jpeg"/>
  <Default Extension="png" ContentType="image/png"/>
  <Default Extension="gif" ContentType="image/gif"/>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2" r:id="rId1"/>
  </p:sldMasterIdLst>
  <p:notesMasterIdLst>
    <p:notesMasterId r:id="rId18"/>
  </p:notesMasterIdLst>
  <p:sldIdLst>
    <p:sldId id="256" r:id="rId2"/>
    <p:sldId id="271" r:id="rId3"/>
    <p:sldId id="257" r:id="rId4"/>
    <p:sldId id="268" r:id="rId5"/>
    <p:sldId id="258" r:id="rId6"/>
    <p:sldId id="259" r:id="rId7"/>
    <p:sldId id="267" r:id="rId8"/>
    <p:sldId id="261" r:id="rId9"/>
    <p:sldId id="269" r:id="rId10"/>
    <p:sldId id="262" r:id="rId11"/>
    <p:sldId id="260" r:id="rId12"/>
    <p:sldId id="264" r:id="rId13"/>
    <p:sldId id="265" r:id="rId14"/>
    <p:sldId id="270" r:id="rId15"/>
    <p:sldId id="266" r:id="rId16"/>
    <p:sldId id="272"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266"/>
    <p:restoredTop sz="94653"/>
  </p:normalViewPr>
  <p:slideViewPr>
    <p:cSldViewPr snapToGrid="0" snapToObjects="1">
      <p:cViewPr>
        <p:scale>
          <a:sx n="83" d="100"/>
          <a:sy n="83" d="100"/>
        </p:scale>
        <p:origin x="144" y="9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viewProps" Target="viewProps.xml"/><Relationship Id="rId21" Type="http://schemas.openxmlformats.org/officeDocument/2006/relationships/theme" Target="theme/theme1.xml"/><Relationship Id="rId22"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notesMaster" Target="notesMasters/notesMaster1.xml"/><Relationship Id="rId19" Type="http://schemas.openxmlformats.org/officeDocument/2006/relationships/presProps" Target="presProp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053958E-ED33-2C46-A813-7FDC1B0D02DD}" type="datetimeFigureOut">
              <a:rPr lang="en-US" smtClean="0"/>
              <a:t>11/6/17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637D64B-25D7-CB47-B8DF-68D3F2E0650B}" type="slidenum">
              <a:rPr lang="en-US" smtClean="0"/>
              <a:t>‹#›</a:t>
            </a:fld>
            <a:endParaRPr lang="en-US"/>
          </a:p>
        </p:txBody>
      </p:sp>
    </p:spTree>
    <p:extLst>
      <p:ext uri="{BB962C8B-B14F-4D97-AF65-F5344CB8AC3E}">
        <p14:creationId xmlns:p14="http://schemas.microsoft.com/office/powerpoint/2010/main" val="18065787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637D64B-25D7-CB47-B8DF-68D3F2E0650B}" type="slidenum">
              <a:rPr lang="en-US" smtClean="0"/>
              <a:t>5</a:t>
            </a:fld>
            <a:endParaRPr lang="en-US"/>
          </a:p>
        </p:txBody>
      </p:sp>
    </p:spTree>
    <p:extLst>
      <p:ext uri="{BB962C8B-B14F-4D97-AF65-F5344CB8AC3E}">
        <p14:creationId xmlns:p14="http://schemas.microsoft.com/office/powerpoint/2010/main" val="20450987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4781B17E-7DA6-914D-BE31-72A9458CC65E}" type="datetimeFigureOut">
              <a:rPr lang="en-US" smtClean="0"/>
              <a:t>11/6/17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CDDB47C-D9D3-E24D-A90E-CB03166B2F96}"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781B17E-7DA6-914D-BE31-72A9458CC65E}" type="datetimeFigureOut">
              <a:rPr lang="en-US" smtClean="0"/>
              <a:t>11/6/17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CDDB47C-D9D3-E24D-A90E-CB03166B2F96}"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781B17E-7DA6-914D-BE31-72A9458CC65E}" type="datetimeFigureOut">
              <a:rPr lang="en-US" smtClean="0"/>
              <a:t>11/6/17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CDDB47C-D9D3-E24D-A90E-CB03166B2F96}"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781B17E-7DA6-914D-BE31-72A9458CC65E}" type="datetimeFigureOut">
              <a:rPr lang="en-US" smtClean="0"/>
              <a:t>11/6/17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CDDB47C-D9D3-E24D-A90E-CB03166B2F96}"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781B17E-7DA6-914D-BE31-72A9458CC65E}" type="datetimeFigureOut">
              <a:rPr lang="en-US" smtClean="0"/>
              <a:t>11/6/17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CDDB47C-D9D3-E24D-A90E-CB03166B2F96}"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4781B17E-7DA6-914D-BE31-72A9458CC65E}" type="datetimeFigureOut">
              <a:rPr lang="en-US" smtClean="0"/>
              <a:t>11/6/17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CDDB47C-D9D3-E24D-A90E-CB03166B2F96}"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4781B17E-7DA6-914D-BE31-72A9458CC65E}" type="datetimeFigureOut">
              <a:rPr lang="en-US" smtClean="0"/>
              <a:t>11/6/17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CDDB47C-D9D3-E24D-A90E-CB03166B2F96}"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4781B17E-7DA6-914D-BE31-72A9458CC65E}" type="datetimeFigureOut">
              <a:rPr lang="en-US" smtClean="0"/>
              <a:t>11/6/17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CDDB47C-D9D3-E24D-A90E-CB03166B2F96}"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781B17E-7DA6-914D-BE31-72A9458CC65E}" type="datetimeFigureOut">
              <a:rPr lang="en-US" smtClean="0"/>
              <a:t>11/6/17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CDDB47C-D9D3-E24D-A90E-CB03166B2F96}"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781B17E-7DA6-914D-BE31-72A9458CC65E}" type="datetimeFigureOut">
              <a:rPr lang="en-US" smtClean="0"/>
              <a:t>11/6/17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CDDB47C-D9D3-E24D-A90E-CB03166B2F96}"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781B17E-7DA6-914D-BE31-72A9458CC65E}" type="datetimeFigureOut">
              <a:rPr lang="en-US" smtClean="0"/>
              <a:t>11/6/17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CDDB47C-D9D3-E24D-A90E-CB03166B2F96}"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781B17E-7DA6-914D-BE31-72A9458CC65E}" type="datetimeFigureOut">
              <a:rPr lang="en-US" smtClean="0"/>
              <a:t>11/6/17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CDDB47C-D9D3-E24D-A90E-CB03166B2F96}" type="slidenum">
              <a:rPr lang="en-US" smtClean="0"/>
              <a:t>‹#›</a:t>
            </a:fld>
            <a:endParaRPr lang="en-US"/>
          </a:p>
        </p:txBody>
      </p:sp>
    </p:spTree>
    <p:extLst>
      <p:ext uri="{BB962C8B-B14F-4D97-AF65-F5344CB8AC3E}">
        <p14:creationId xmlns:p14="http://schemas.microsoft.com/office/powerpoint/2010/main" val="1259025162"/>
      </p:ext>
    </p:extLst>
  </p:cSld>
  <p:clrMap bg1="dk1" tx1="lt1" bg2="dk2" tx2="lt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tiff"/><Relationship Id="rId3" Type="http://schemas.openxmlformats.org/officeDocument/2006/relationships/image" Target="../media/image2.tif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tif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console.developers.google.com/project)"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gi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gi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tif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gi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gif"/><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tiff"/><Relationship Id="rId3" Type="http://schemas.openxmlformats.org/officeDocument/2006/relationships/image" Target="../media/image2.tiff"/></Relationships>
</file>

<file path=ppt/slides/_rels/slide8.xml.rels><?xml version="1.0" encoding="UTF-8" standalone="yes"?>
<Relationships xmlns="http://schemas.openxmlformats.org/package/2006/relationships"><Relationship Id="rId3" Type="http://schemas.openxmlformats.org/officeDocument/2006/relationships/image" Target="../media/image2.tiff"/><Relationship Id="rId4" Type="http://schemas.openxmlformats.org/officeDocument/2006/relationships/image" Target="../media/image6.tiff"/><Relationship Id="rId5" Type="http://schemas.openxmlformats.org/officeDocument/2006/relationships/image" Target="../media/image8.tiff"/><Relationship Id="rId6" Type="http://schemas.openxmlformats.org/officeDocument/2006/relationships/image" Target="../media/image9.tiff"/><Relationship Id="rId1" Type="http://schemas.openxmlformats.org/officeDocument/2006/relationships/slideLayout" Target="../slideLayouts/slideLayout2.xml"/><Relationship Id="rId2" Type="http://schemas.openxmlformats.org/officeDocument/2006/relationships/image" Target="../media/image7.tif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07958" y="866273"/>
            <a:ext cx="9144000" cy="1604211"/>
          </a:xfrm>
        </p:spPr>
        <p:txBody>
          <a:bodyPr>
            <a:noAutofit/>
          </a:bodyPr>
          <a:lstStyle/>
          <a:p>
            <a:r>
              <a:rPr lang="en-US" sz="7200" dirty="0" smtClean="0"/>
              <a:t>Google Analytics and R</a:t>
            </a:r>
            <a:br>
              <a:rPr lang="en-US" sz="7200" dirty="0" smtClean="0"/>
            </a:br>
            <a:r>
              <a:rPr lang="en-US" sz="4000" dirty="0"/>
              <a:t> </a:t>
            </a:r>
            <a:r>
              <a:rPr lang="en-US" sz="4000" dirty="0" smtClean="0"/>
              <a:t>A Brief </a:t>
            </a:r>
            <a:r>
              <a:rPr lang="en-US" sz="4000" dirty="0"/>
              <a:t>P</a:t>
            </a:r>
            <a:r>
              <a:rPr lang="en-US" sz="4000" dirty="0" smtClean="0"/>
              <a:t>rimer Into Time Series </a:t>
            </a:r>
            <a:r>
              <a:rPr lang="en-US" sz="4000" dirty="0"/>
              <a:t>A</a:t>
            </a:r>
            <a:r>
              <a:rPr lang="en-US" sz="4000" dirty="0" smtClean="0"/>
              <a:t>nalysis</a:t>
            </a:r>
            <a:endParaRPr lang="en-US" sz="7200" dirty="0"/>
          </a:p>
        </p:txBody>
      </p:sp>
      <p:pic>
        <p:nvPicPr>
          <p:cNvPr id="4" name="Picture 3"/>
          <p:cNvPicPr>
            <a:picLocks noChangeAspect="1"/>
          </p:cNvPicPr>
          <p:nvPr/>
        </p:nvPicPr>
        <p:blipFill>
          <a:blip r:embed="rId2"/>
          <a:stretch>
            <a:fillRect/>
          </a:stretch>
        </p:blipFill>
        <p:spPr>
          <a:xfrm>
            <a:off x="1900190" y="2700869"/>
            <a:ext cx="3080357" cy="2332197"/>
          </a:xfrm>
          <a:prstGeom prst="rect">
            <a:avLst/>
          </a:prstGeom>
        </p:spPr>
      </p:pic>
      <p:pic>
        <p:nvPicPr>
          <p:cNvPr id="5" name="Picture 4"/>
          <p:cNvPicPr>
            <a:picLocks noChangeAspect="1"/>
          </p:cNvPicPr>
          <p:nvPr/>
        </p:nvPicPr>
        <p:blipFill>
          <a:blip r:embed="rId3"/>
          <a:stretch>
            <a:fillRect/>
          </a:stretch>
        </p:blipFill>
        <p:spPr>
          <a:xfrm>
            <a:off x="7625404" y="2951748"/>
            <a:ext cx="2132420" cy="1652331"/>
          </a:xfrm>
          <a:prstGeom prst="rect">
            <a:avLst/>
          </a:prstGeom>
        </p:spPr>
      </p:pic>
      <p:sp>
        <p:nvSpPr>
          <p:cNvPr id="6" name="TextBox 5"/>
          <p:cNvSpPr txBox="1"/>
          <p:nvPr/>
        </p:nvSpPr>
        <p:spPr>
          <a:xfrm>
            <a:off x="5531292" y="3226536"/>
            <a:ext cx="771683" cy="1200329"/>
          </a:xfrm>
          <a:prstGeom prst="rect">
            <a:avLst/>
          </a:prstGeom>
          <a:noFill/>
        </p:spPr>
        <p:txBody>
          <a:bodyPr wrap="square" rtlCol="0">
            <a:spAutoFit/>
          </a:bodyPr>
          <a:lstStyle/>
          <a:p>
            <a:r>
              <a:rPr lang="en-US" sz="7200" dirty="0" smtClean="0"/>
              <a:t>❤️</a:t>
            </a:r>
            <a:endParaRPr lang="en-US" sz="7200" dirty="0"/>
          </a:p>
        </p:txBody>
      </p:sp>
    </p:spTree>
    <p:extLst>
      <p:ext uri="{BB962C8B-B14F-4D97-AF65-F5344CB8AC3E}">
        <p14:creationId xmlns:p14="http://schemas.microsoft.com/office/powerpoint/2010/main" val="208519613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308680" y="585536"/>
            <a:ext cx="5767139" cy="5767139"/>
          </a:xfrm>
          <a:prstGeom prst="rect">
            <a:avLst/>
          </a:prstGeom>
        </p:spPr>
      </p:pic>
      <p:sp>
        <p:nvSpPr>
          <p:cNvPr id="5" name="TextBox 4"/>
          <p:cNvSpPr txBox="1"/>
          <p:nvPr/>
        </p:nvSpPr>
        <p:spPr>
          <a:xfrm>
            <a:off x="900750" y="2684275"/>
            <a:ext cx="10582998" cy="1569660"/>
          </a:xfrm>
          <a:prstGeom prst="rect">
            <a:avLst/>
          </a:prstGeom>
          <a:noFill/>
        </p:spPr>
        <p:txBody>
          <a:bodyPr wrap="square" rtlCol="0">
            <a:spAutoFit/>
          </a:bodyPr>
          <a:lstStyle/>
          <a:p>
            <a:pPr algn="ctr"/>
            <a:r>
              <a:rPr lang="en-US" sz="9600" dirty="0"/>
              <a:t>Y</a:t>
            </a:r>
            <a:r>
              <a:rPr lang="en-US" sz="9600" dirty="0" smtClean="0"/>
              <a:t>ou know enough</a:t>
            </a:r>
          </a:p>
        </p:txBody>
      </p:sp>
    </p:spTree>
    <p:extLst>
      <p:ext uri="{BB962C8B-B14F-4D97-AF65-F5344CB8AC3E}">
        <p14:creationId xmlns:p14="http://schemas.microsoft.com/office/powerpoint/2010/main" val="1503482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Google Analytics Quick Setup</a:t>
            </a:r>
            <a:endParaRPr lang="en-US" dirty="0"/>
          </a:p>
        </p:txBody>
      </p:sp>
      <p:sp>
        <p:nvSpPr>
          <p:cNvPr id="7" name="Content Placeholder 6"/>
          <p:cNvSpPr>
            <a:spLocks noGrp="1"/>
          </p:cNvSpPr>
          <p:nvPr>
            <p:ph idx="1"/>
          </p:nvPr>
        </p:nvSpPr>
        <p:spPr>
          <a:xfrm>
            <a:off x="838200" y="1690688"/>
            <a:ext cx="10515600" cy="4849522"/>
          </a:xfrm>
        </p:spPr>
        <p:txBody>
          <a:bodyPr>
            <a:normAutofit lnSpcReduction="10000"/>
          </a:bodyPr>
          <a:lstStyle/>
          <a:p>
            <a:r>
              <a:rPr lang="en-US" dirty="0"/>
              <a:t>Navigate to Google Developers Console</a:t>
            </a:r>
            <a:r>
              <a:rPr lang="en-US" dirty="0" smtClean="0"/>
              <a:t>. (</a:t>
            </a:r>
            <a:r>
              <a:rPr lang="en-US" dirty="0">
                <a:hlinkClick r:id="rId2"/>
              </a:rPr>
              <a:t>https://console.developers.google.com/project</a:t>
            </a:r>
            <a:r>
              <a:rPr lang="en-US" dirty="0" smtClean="0">
                <a:hlinkClick r:id="rId2"/>
              </a:rPr>
              <a:t>)</a:t>
            </a:r>
            <a:endParaRPr lang="en-US" dirty="0"/>
          </a:p>
          <a:p>
            <a:r>
              <a:rPr lang="en-US" dirty="0"/>
              <a:t>Create a New Project and Open it.</a:t>
            </a:r>
          </a:p>
          <a:p>
            <a:r>
              <a:rPr lang="en-US" dirty="0"/>
              <a:t>Navigate to APIs and ensure that the Analytics API is turned On for your project.</a:t>
            </a:r>
          </a:p>
          <a:p>
            <a:r>
              <a:rPr lang="en-US" dirty="0"/>
              <a:t>Navigate to Credentials and create a New Client ID.</a:t>
            </a:r>
          </a:p>
          <a:p>
            <a:pPr fontAlgn="base"/>
            <a:r>
              <a:rPr lang="en-US" dirty="0"/>
              <a:t>Select Application Type – Installed Application.</a:t>
            </a:r>
          </a:p>
          <a:p>
            <a:r>
              <a:rPr lang="en-US" dirty="0"/>
              <a:t>Once your Client ID and Client Secret are created, copy them to your R Script</a:t>
            </a:r>
            <a:r>
              <a:rPr lang="en-US" dirty="0" smtClean="0"/>
              <a:t>.</a:t>
            </a:r>
          </a:p>
          <a:p>
            <a:r>
              <a:rPr lang="en-US" dirty="0" smtClean="0"/>
              <a:t>We will go over an example of how to use the ClientID and Secret</a:t>
            </a:r>
            <a:r>
              <a:rPr lang="en-US" dirty="0"/>
              <a:t/>
            </a:r>
            <a:br>
              <a:rPr lang="en-US" dirty="0"/>
            </a:br>
            <a:endParaRPr lang="en-US" dirty="0" smtClean="0"/>
          </a:p>
          <a:p>
            <a:pPr lvl="4"/>
            <a:endParaRPr lang="en-US" dirty="0"/>
          </a:p>
          <a:p>
            <a:endParaRPr lang="en-US" dirty="0"/>
          </a:p>
        </p:txBody>
      </p:sp>
    </p:spTree>
    <p:extLst>
      <p:ext uri="{BB962C8B-B14F-4D97-AF65-F5344CB8AC3E}">
        <p14:creationId xmlns:p14="http://schemas.microsoft.com/office/powerpoint/2010/main" val="86700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28351" y="365125"/>
            <a:ext cx="6043863" cy="1325563"/>
          </a:xfrm>
        </p:spPr>
        <p:txBody>
          <a:bodyPr>
            <a:normAutofit/>
          </a:bodyPr>
          <a:lstStyle/>
          <a:p>
            <a:r>
              <a:rPr lang="en-US" sz="8800" dirty="0" smtClean="0"/>
              <a:t>Let’s Jump In</a:t>
            </a:r>
            <a:endParaRPr lang="en-US" sz="88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52818" y="1690688"/>
            <a:ext cx="6194928" cy="4646196"/>
          </a:xfrm>
          <a:prstGeom prst="rect">
            <a:avLst/>
          </a:prstGeom>
        </p:spPr>
      </p:pic>
    </p:spTree>
    <p:extLst>
      <p:ext uri="{BB962C8B-B14F-4D97-AF65-F5344CB8AC3E}">
        <p14:creationId xmlns:p14="http://schemas.microsoft.com/office/powerpoint/2010/main" val="20714675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Case Question: Website Users Over Time</a:t>
            </a:r>
            <a:endParaRPr lang="en-US" dirty="0"/>
          </a:p>
        </p:txBody>
      </p:sp>
      <p:sp>
        <p:nvSpPr>
          <p:cNvPr id="3" name="Content Placeholder 2"/>
          <p:cNvSpPr>
            <a:spLocks noGrp="1"/>
          </p:cNvSpPr>
          <p:nvPr>
            <p:ph idx="1"/>
          </p:nvPr>
        </p:nvSpPr>
        <p:spPr>
          <a:xfrm>
            <a:off x="838200" y="1825625"/>
            <a:ext cx="5739063" cy="4351338"/>
          </a:xfrm>
        </p:spPr>
        <p:txBody>
          <a:bodyPr>
            <a:normAutofit/>
          </a:bodyPr>
          <a:lstStyle/>
          <a:p>
            <a:r>
              <a:rPr lang="en-US" dirty="0" smtClean="0"/>
              <a:t>You work for a company called </a:t>
            </a:r>
            <a:r>
              <a:rPr lang="en-US" dirty="0" err="1" smtClean="0"/>
              <a:t>VidDevil</a:t>
            </a:r>
            <a:r>
              <a:rPr lang="en-US" dirty="0" smtClean="0"/>
              <a:t>, which is pretty much </a:t>
            </a:r>
            <a:r>
              <a:rPr lang="en-US" dirty="0" err="1" smtClean="0"/>
              <a:t>VidAngel</a:t>
            </a:r>
            <a:r>
              <a:rPr lang="en-US" dirty="0" smtClean="0"/>
              <a:t> except it filters out the good parts.</a:t>
            </a:r>
          </a:p>
          <a:p>
            <a:endParaRPr lang="en-US" dirty="0" smtClean="0"/>
          </a:p>
          <a:p>
            <a:r>
              <a:rPr lang="en-US" dirty="0" smtClean="0"/>
              <a:t>Your boss swings by your desk and asks “I want to know if our users have any particular watching habits, oh, and also if we are increasing in viewership year over year”</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20304" y="1979445"/>
            <a:ext cx="4910221" cy="3678068"/>
          </a:xfrm>
          <a:prstGeom prst="rect">
            <a:avLst/>
          </a:prstGeom>
        </p:spPr>
      </p:pic>
    </p:spTree>
    <p:extLst>
      <p:ext uri="{BB962C8B-B14F-4D97-AF65-F5344CB8AC3E}">
        <p14:creationId xmlns:p14="http://schemas.microsoft.com/office/powerpoint/2010/main" val="1209832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390564"/>
            <a:ext cx="10515600" cy="1325563"/>
          </a:xfrm>
        </p:spPr>
        <p:txBody>
          <a:bodyPr/>
          <a:lstStyle/>
          <a:p>
            <a:r>
              <a:rPr lang="en-US" dirty="0" smtClean="0"/>
              <a:t>Strategy:	</a:t>
            </a:r>
            <a:endParaRPr lang="en-US" dirty="0"/>
          </a:p>
        </p:txBody>
      </p:sp>
      <p:sp>
        <p:nvSpPr>
          <p:cNvPr id="3" name="Content Placeholder 2"/>
          <p:cNvSpPr>
            <a:spLocks noGrp="1"/>
          </p:cNvSpPr>
          <p:nvPr>
            <p:ph idx="1"/>
          </p:nvPr>
        </p:nvSpPr>
        <p:spPr>
          <a:xfrm>
            <a:off x="838200" y="1669842"/>
            <a:ext cx="10515600" cy="1893968"/>
          </a:xfrm>
        </p:spPr>
        <p:txBody>
          <a:bodyPr/>
          <a:lstStyle/>
          <a:p>
            <a:r>
              <a:rPr lang="en-US" dirty="0" smtClean="0"/>
              <a:t>Discover any patterns in how users use the website over time</a:t>
            </a:r>
          </a:p>
          <a:p>
            <a:r>
              <a:rPr lang="en-US" dirty="0" smtClean="0"/>
              <a:t>Discover any underlying trends in user visits</a:t>
            </a:r>
          </a:p>
          <a:p>
            <a:r>
              <a:rPr lang="en-US" dirty="0" smtClean="0"/>
              <a:t>Demonstrate an understanding of user growth on the site</a:t>
            </a:r>
            <a:endParaRPr lang="en-US" dirty="0"/>
          </a:p>
        </p:txBody>
      </p:sp>
      <p:sp>
        <p:nvSpPr>
          <p:cNvPr id="4" name="Title 1"/>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t>Objective:	</a:t>
            </a:r>
            <a:endParaRPr lang="en-US" dirty="0"/>
          </a:p>
        </p:txBody>
      </p:sp>
      <p:sp>
        <p:nvSpPr>
          <p:cNvPr id="5" name="Content Placeholder 2"/>
          <p:cNvSpPr txBox="1">
            <a:spLocks/>
          </p:cNvSpPr>
          <p:nvPr/>
        </p:nvSpPr>
        <p:spPr>
          <a:xfrm>
            <a:off x="838200" y="4716127"/>
            <a:ext cx="10515600" cy="189396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smtClean="0"/>
              <a:t>Use R to pull in Google Analytics data of the </a:t>
            </a:r>
            <a:r>
              <a:rPr lang="en-US" dirty="0" err="1" smtClean="0"/>
              <a:t>VidDevil</a:t>
            </a:r>
            <a:r>
              <a:rPr lang="en-US" dirty="0" smtClean="0"/>
              <a:t> website</a:t>
            </a:r>
          </a:p>
          <a:p>
            <a:r>
              <a:rPr lang="en-US" dirty="0" smtClean="0"/>
              <a:t>Analyze the time series data of visits to the site</a:t>
            </a:r>
          </a:p>
          <a:p>
            <a:r>
              <a:rPr lang="en-US" dirty="0" smtClean="0"/>
              <a:t>Compare website visits year over year</a:t>
            </a:r>
            <a:endParaRPr lang="en-US" dirty="0"/>
          </a:p>
        </p:txBody>
      </p:sp>
    </p:spTree>
    <p:extLst>
      <p:ext uri="{BB962C8B-B14F-4D97-AF65-F5344CB8AC3E}">
        <p14:creationId xmlns:p14="http://schemas.microsoft.com/office/powerpoint/2010/main" val="1682680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0" end="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1" end="1"/>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Overview: Time Series Data</a:t>
            </a:r>
            <a:endParaRPr lang="en-US" dirty="0"/>
          </a:p>
        </p:txBody>
      </p:sp>
      <p:sp>
        <p:nvSpPr>
          <p:cNvPr id="3" name="Content Placeholder 2"/>
          <p:cNvSpPr>
            <a:spLocks noGrp="1"/>
          </p:cNvSpPr>
          <p:nvPr>
            <p:ph idx="1"/>
          </p:nvPr>
        </p:nvSpPr>
        <p:spPr>
          <a:xfrm>
            <a:off x="838200" y="1825625"/>
            <a:ext cx="10515600" cy="981743"/>
          </a:xfrm>
        </p:spPr>
        <p:txBody>
          <a:bodyPr/>
          <a:lstStyle/>
          <a:p>
            <a:r>
              <a:rPr lang="en-US" dirty="0" smtClean="0"/>
              <a:t>A time series is any series of data points indexed in time order.</a:t>
            </a:r>
          </a:p>
          <a:p>
            <a:pPr lvl="1"/>
            <a:r>
              <a:rPr lang="en-US" dirty="0" smtClean="0"/>
              <a:t>Time on the X-axis and any measurement you want on the Y-axis</a:t>
            </a:r>
          </a:p>
          <a:p>
            <a:pPr lvl="1"/>
            <a:endParaRPr lang="en-US" dirty="0" smtClean="0"/>
          </a:p>
        </p:txBody>
      </p:sp>
      <p:sp>
        <p:nvSpPr>
          <p:cNvPr id="5" name="TextBox 4"/>
          <p:cNvSpPr txBox="1"/>
          <p:nvPr/>
        </p:nvSpPr>
        <p:spPr>
          <a:xfrm>
            <a:off x="1886275" y="3322266"/>
            <a:ext cx="10209472" cy="2246769"/>
          </a:xfrm>
          <a:prstGeom prst="rect">
            <a:avLst/>
          </a:prstGeom>
          <a:noFill/>
        </p:spPr>
        <p:txBody>
          <a:bodyPr wrap="square" rtlCol="0">
            <a:spAutoFit/>
          </a:bodyPr>
          <a:lstStyle/>
          <a:p>
            <a:r>
              <a:rPr lang="en-US" sz="2800" dirty="0" smtClean="0"/>
              <a:t>Examples:</a:t>
            </a:r>
            <a:endParaRPr lang="en-US" sz="2800" dirty="0"/>
          </a:p>
          <a:p>
            <a:pPr marL="285750" indent="-285750">
              <a:buFontTx/>
              <a:buChar char="-"/>
            </a:pPr>
            <a:r>
              <a:rPr lang="en-US" sz="2800" dirty="0" smtClean="0"/>
              <a:t>Temperature measured each day</a:t>
            </a:r>
          </a:p>
          <a:p>
            <a:pPr marL="285750" indent="-285750">
              <a:buFontTx/>
              <a:buChar char="-"/>
            </a:pPr>
            <a:r>
              <a:rPr lang="en-US" sz="2800" dirty="0" smtClean="0"/>
              <a:t>Stock price per week</a:t>
            </a:r>
          </a:p>
          <a:p>
            <a:pPr marL="285750" indent="-285750">
              <a:buFontTx/>
              <a:buChar char="-"/>
            </a:pPr>
            <a:r>
              <a:rPr lang="en-US" sz="2800" dirty="0" smtClean="0"/>
              <a:t>Ice thickness per year</a:t>
            </a:r>
          </a:p>
          <a:p>
            <a:pPr marL="285750" indent="-285750">
              <a:buFontTx/>
              <a:buChar char="-"/>
            </a:pPr>
            <a:r>
              <a:rPr lang="en-US" sz="2800" dirty="0" smtClean="0"/>
              <a:t>Online purchases each month</a:t>
            </a:r>
            <a:endParaRPr lang="en-US" sz="2800" dirty="0"/>
          </a:p>
        </p:txBody>
      </p:sp>
      <p:pic>
        <p:nvPicPr>
          <p:cNvPr id="6" name="Picture 5"/>
          <p:cNvPicPr>
            <a:picLocks noChangeAspect="1"/>
          </p:cNvPicPr>
          <p:nvPr/>
        </p:nvPicPr>
        <p:blipFill>
          <a:blip r:embed="rId2"/>
          <a:stretch>
            <a:fillRect/>
          </a:stretch>
        </p:blipFill>
        <p:spPr>
          <a:xfrm>
            <a:off x="838200" y="365125"/>
            <a:ext cx="10515600" cy="6135952"/>
          </a:xfrm>
          <a:prstGeom prst="rect">
            <a:avLst/>
          </a:prstGeom>
        </p:spPr>
      </p:pic>
    </p:spTree>
    <p:extLst>
      <p:ext uri="{BB962C8B-B14F-4D97-AF65-F5344CB8AC3E}">
        <p14:creationId xmlns:p14="http://schemas.microsoft.com/office/powerpoint/2010/main" val="1186613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Spotting Trends!</a:t>
            </a:r>
            <a:endParaRPr lang="en-US" dirty="0"/>
          </a:p>
        </p:txBody>
      </p:sp>
      <p:sp>
        <p:nvSpPr>
          <p:cNvPr id="3" name="Content Placeholder 2"/>
          <p:cNvSpPr>
            <a:spLocks noGrp="1"/>
          </p:cNvSpPr>
          <p:nvPr>
            <p:ph idx="1"/>
          </p:nvPr>
        </p:nvSpPr>
        <p:spPr/>
        <p:txBody>
          <a:bodyPr/>
          <a:lstStyle/>
          <a:p>
            <a:r>
              <a:rPr lang="en-US" dirty="0" smtClean="0"/>
              <a:t>What is a trend?</a:t>
            </a:r>
            <a:endParaRPr lang="en-US" dirty="0"/>
          </a:p>
        </p:txBody>
      </p:sp>
      <p:pic>
        <p:nvPicPr>
          <p:cNvPr id="2050" name="Picture 2" descr="ime series patterns &#10;Pattern &#10;Trend &#10;Seasonal &#10;Cyclic &#10;Description &#10;A pattern exist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72911" y="2523853"/>
            <a:ext cx="5810573" cy="37880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398146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a:xfrm>
            <a:off x="838200" y="1810127"/>
            <a:ext cx="10987008" cy="4351338"/>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smtClean="0"/>
              <a:t>By the end of this presentation, you should be familiar with the following;</a:t>
            </a:r>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defTabSz="914400" eaLnBrk="1" fontAlgn="auto" latinLnBrk="0" hangingPunct="1">
              <a:lnSpc>
                <a:spcPct val="100000"/>
              </a:lnSpc>
              <a:spcBef>
                <a:spcPts val="0"/>
              </a:spcBef>
              <a:spcAft>
                <a:spcPts val="0"/>
              </a:spcAft>
              <a:buClrTx/>
              <a:buSzTx/>
              <a:buFontTx/>
              <a:buNone/>
              <a:tabLst/>
              <a:defRPr/>
            </a:pPr>
            <a:r>
              <a:rPr lang="en-US" dirty="0" smtClean="0"/>
              <a:t>1) Google Analytics API</a:t>
            </a:r>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defTabSz="914400" eaLnBrk="1" fontAlgn="auto" latinLnBrk="0" hangingPunct="1">
              <a:lnSpc>
                <a:spcPct val="100000"/>
              </a:lnSpc>
              <a:spcBef>
                <a:spcPts val="0"/>
              </a:spcBef>
              <a:spcAft>
                <a:spcPts val="0"/>
              </a:spcAft>
              <a:buClrTx/>
              <a:buSzTx/>
              <a:buFontTx/>
              <a:buNone/>
              <a:tabLst/>
              <a:defRPr/>
            </a:pPr>
            <a:r>
              <a:rPr lang="en-US" dirty="0" smtClean="0"/>
              <a:t>2) Simple Oauth2</a:t>
            </a:r>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defTabSz="914400" eaLnBrk="1" fontAlgn="auto" latinLnBrk="0" hangingPunct="1">
              <a:lnSpc>
                <a:spcPct val="100000"/>
              </a:lnSpc>
              <a:spcBef>
                <a:spcPts val="0"/>
              </a:spcBef>
              <a:spcAft>
                <a:spcPts val="0"/>
              </a:spcAft>
              <a:buClrTx/>
              <a:buSzTx/>
              <a:buFontTx/>
              <a:buNone/>
              <a:tabLst/>
              <a:defRPr/>
            </a:pPr>
            <a:r>
              <a:rPr lang="en-US" dirty="0" smtClean="0"/>
              <a:t>3) Time series manipulation in R</a:t>
            </a:r>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defTabSz="914400" eaLnBrk="1" fontAlgn="auto" latinLnBrk="0" hangingPunct="1">
              <a:lnSpc>
                <a:spcPct val="100000"/>
              </a:lnSpc>
              <a:spcBef>
                <a:spcPts val="0"/>
              </a:spcBef>
              <a:spcAft>
                <a:spcPts val="0"/>
              </a:spcAft>
              <a:buClrTx/>
              <a:buSzTx/>
              <a:buFontTx/>
              <a:buNone/>
              <a:tabLst/>
              <a:defRPr/>
            </a:pPr>
            <a:r>
              <a:rPr lang="en-US" dirty="0" smtClean="0"/>
              <a:t>4) Spotting trends in time series</a:t>
            </a:r>
            <a:endParaRPr lang="en-US" dirty="0"/>
          </a:p>
        </p:txBody>
      </p:sp>
    </p:spTree>
    <p:extLst>
      <p:ext uri="{BB962C8B-B14F-4D97-AF65-F5344CB8AC3E}">
        <p14:creationId xmlns:p14="http://schemas.microsoft.com/office/powerpoint/2010/main" val="97178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First of All, Who </a:t>
            </a:r>
            <a:r>
              <a:rPr lang="en-US" dirty="0"/>
              <a:t>C</a:t>
            </a:r>
            <a:r>
              <a:rPr lang="en-US" dirty="0" smtClean="0"/>
              <a:t>ares?</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30500" y="1690688"/>
            <a:ext cx="6731000" cy="3797300"/>
          </a:xfrm>
          <a:prstGeom prst="rect">
            <a:avLst/>
          </a:prstGeom>
        </p:spPr>
      </p:pic>
    </p:spTree>
    <p:extLst>
      <p:ext uri="{BB962C8B-B14F-4D97-AF65-F5344CB8AC3E}">
        <p14:creationId xmlns:p14="http://schemas.microsoft.com/office/powerpoint/2010/main" val="129926344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0447" y="2450314"/>
            <a:ext cx="11402646" cy="1735602"/>
          </a:xfrm>
        </p:spPr>
        <p:txBody>
          <a:bodyPr>
            <a:noAutofit/>
          </a:bodyPr>
          <a:lstStyle/>
          <a:p>
            <a:pPr algn="ctr"/>
            <a:r>
              <a:rPr lang="en-US" sz="5400" dirty="0" smtClean="0"/>
              <a:t>Why would you use Google Analytics?</a:t>
            </a:r>
            <a:endParaRPr lang="en-US" sz="5400" dirty="0"/>
          </a:p>
        </p:txBody>
      </p:sp>
    </p:spTree>
    <p:extLst>
      <p:ext uri="{BB962C8B-B14F-4D97-AF65-F5344CB8AC3E}">
        <p14:creationId xmlns:p14="http://schemas.microsoft.com/office/powerpoint/2010/main" val="59854081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Google Analytics is Already Great!</a:t>
            </a:r>
            <a:endParaRPr lang="en-US" dirty="0"/>
          </a:p>
        </p:txBody>
      </p:sp>
      <p:sp>
        <p:nvSpPr>
          <p:cNvPr id="7" name="TextBox 6"/>
          <p:cNvSpPr txBox="1"/>
          <p:nvPr/>
        </p:nvSpPr>
        <p:spPr>
          <a:xfrm>
            <a:off x="96680" y="1696955"/>
            <a:ext cx="5256036" cy="3046988"/>
          </a:xfrm>
          <a:prstGeom prst="rect">
            <a:avLst/>
          </a:prstGeom>
          <a:noFill/>
        </p:spPr>
        <p:txBody>
          <a:bodyPr wrap="square" rtlCol="0">
            <a:spAutoFit/>
          </a:bodyPr>
          <a:lstStyle/>
          <a:p>
            <a:pPr algn="ctr"/>
            <a:r>
              <a:rPr lang="en-US" sz="2400" dirty="0" smtClean="0"/>
              <a:t>You can already do almost everything you need to within GA itself</a:t>
            </a:r>
            <a:endParaRPr lang="en-US" sz="2400" dirty="0"/>
          </a:p>
          <a:p>
            <a:pPr marL="914400" lvl="1" indent="-457200">
              <a:buFontTx/>
              <a:buChar char="-"/>
            </a:pPr>
            <a:endParaRPr lang="en-US" sz="2400" dirty="0" smtClean="0"/>
          </a:p>
          <a:p>
            <a:pPr marL="914400" lvl="1" indent="-457200">
              <a:buFontTx/>
              <a:buChar char="-"/>
            </a:pPr>
            <a:r>
              <a:rPr lang="en-US" sz="2400" dirty="0" smtClean="0"/>
              <a:t>Segmenting</a:t>
            </a:r>
          </a:p>
          <a:p>
            <a:pPr marL="914400" lvl="1" indent="-457200">
              <a:buFontTx/>
              <a:buChar char="-"/>
            </a:pPr>
            <a:r>
              <a:rPr lang="en-US" sz="2400" dirty="0" smtClean="0"/>
              <a:t>Filtering</a:t>
            </a:r>
          </a:p>
          <a:p>
            <a:pPr marL="914400" lvl="1" indent="-457200">
              <a:buFontTx/>
              <a:buChar char="-"/>
            </a:pPr>
            <a:r>
              <a:rPr lang="en-US" sz="2400" dirty="0" smtClean="0"/>
              <a:t>See if your grandma in Finland is currently on your site</a:t>
            </a:r>
          </a:p>
          <a:p>
            <a:pPr marL="914400" lvl="1" indent="-457200">
              <a:buFontTx/>
              <a:buChar char="-"/>
            </a:pPr>
            <a:r>
              <a:rPr lang="en-US" sz="2400" dirty="0" smtClean="0"/>
              <a:t>.</a:t>
            </a:r>
            <a:r>
              <a:rPr lang="en-US" sz="2400" dirty="0" err="1" smtClean="0"/>
              <a:t>xlsx</a:t>
            </a:r>
            <a:r>
              <a:rPr lang="en-US" sz="2400" dirty="0" smtClean="0"/>
              <a:t> export to a pivot table</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94718" y="1690688"/>
            <a:ext cx="6597073" cy="3708374"/>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61852" y="4743943"/>
            <a:ext cx="3030148" cy="2114057"/>
          </a:xfrm>
          <a:prstGeom prst="rect">
            <a:avLst/>
          </a:prstGeom>
        </p:spPr>
      </p:pic>
      <p:sp>
        <p:nvSpPr>
          <p:cNvPr id="13" name="TextBox 12"/>
          <p:cNvSpPr txBox="1"/>
          <p:nvPr/>
        </p:nvSpPr>
        <p:spPr>
          <a:xfrm>
            <a:off x="542441" y="5857046"/>
            <a:ext cx="7916206" cy="461665"/>
          </a:xfrm>
          <a:prstGeom prst="rect">
            <a:avLst/>
          </a:prstGeom>
          <a:noFill/>
        </p:spPr>
        <p:txBody>
          <a:bodyPr wrap="none" rtlCol="0">
            <a:spAutoFit/>
          </a:bodyPr>
          <a:lstStyle/>
          <a:p>
            <a:r>
              <a:rPr lang="en-US" sz="2400" dirty="0" smtClean="0"/>
              <a:t>PRO TIP: Do not complicate your report if you don</a:t>
            </a:r>
            <a:r>
              <a:rPr lang="mr-IN" sz="2400" dirty="0" smtClean="0"/>
              <a:t>’</a:t>
            </a:r>
            <a:r>
              <a:rPr lang="en-US" sz="2400" dirty="0" smtClean="0"/>
              <a:t>t need to!!!</a:t>
            </a:r>
            <a:endParaRPr lang="en-US" sz="2400" dirty="0"/>
          </a:p>
        </p:txBody>
      </p:sp>
    </p:spTree>
    <p:extLst>
      <p:ext uri="{BB962C8B-B14F-4D97-AF65-F5344CB8AC3E}">
        <p14:creationId xmlns:p14="http://schemas.microsoft.com/office/powerpoint/2010/main" val="1609411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Stream GA Data into RStudio?</a:t>
            </a:r>
            <a:endParaRPr lang="en-US" dirty="0"/>
          </a:p>
        </p:txBody>
      </p:sp>
      <p:sp>
        <p:nvSpPr>
          <p:cNvPr id="3" name="Content Placeholder 2"/>
          <p:cNvSpPr>
            <a:spLocks noGrp="1"/>
          </p:cNvSpPr>
          <p:nvPr>
            <p:ph idx="1"/>
          </p:nvPr>
        </p:nvSpPr>
        <p:spPr>
          <a:xfrm>
            <a:off x="838200" y="1825625"/>
            <a:ext cx="10515600" cy="548607"/>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smtClean="0"/>
              <a:t>1) Programmatically manipulate data</a:t>
            </a:r>
          </a:p>
        </p:txBody>
      </p:sp>
      <p:sp>
        <p:nvSpPr>
          <p:cNvPr id="5" name="Content Placeholder 2"/>
          <p:cNvSpPr txBox="1">
            <a:spLocks/>
          </p:cNvSpPr>
          <p:nvPr/>
        </p:nvSpPr>
        <p:spPr>
          <a:xfrm>
            <a:off x="838200" y="2876631"/>
            <a:ext cx="10515600" cy="54860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FontTx/>
              <a:buNone/>
            </a:pPr>
            <a:r>
              <a:rPr lang="en-US" dirty="0" smtClean="0"/>
              <a:t>2) Reproducible/automated reports</a:t>
            </a:r>
            <a:endParaRPr lang="en-US" dirty="0" smtClean="0"/>
          </a:p>
        </p:txBody>
      </p:sp>
      <p:sp>
        <p:nvSpPr>
          <p:cNvPr id="6" name="Content Placeholder 2"/>
          <p:cNvSpPr txBox="1">
            <a:spLocks/>
          </p:cNvSpPr>
          <p:nvPr/>
        </p:nvSpPr>
        <p:spPr>
          <a:xfrm>
            <a:off x="838200" y="3927637"/>
            <a:ext cx="10515600" cy="54860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FontTx/>
              <a:buNone/>
            </a:pPr>
            <a:r>
              <a:rPr lang="en-US" dirty="0" smtClean="0"/>
              <a:t>3) More in depth analyses  ➡️</a:t>
            </a:r>
            <a:r>
              <a:rPr lang="en-US" dirty="0"/>
              <a:t> </a:t>
            </a:r>
            <a:r>
              <a:rPr lang="en-US" dirty="0" smtClean="0"/>
              <a:t>➡️</a:t>
            </a:r>
            <a:r>
              <a:rPr lang="en-US" dirty="0"/>
              <a:t> </a:t>
            </a:r>
            <a:r>
              <a:rPr lang="en-US" dirty="0" smtClean="0"/>
              <a:t>➡️</a:t>
            </a:r>
            <a:r>
              <a:rPr lang="en-US" dirty="0"/>
              <a:t> </a:t>
            </a:r>
            <a:r>
              <a:rPr lang="en-US" dirty="0" smtClean="0"/>
              <a:t> such as time series analyses!</a:t>
            </a:r>
            <a:endParaRPr lang="en-US" dirty="0" smtClean="0"/>
          </a:p>
        </p:txBody>
      </p:sp>
      <p:sp>
        <p:nvSpPr>
          <p:cNvPr id="7" name="Rectangle 6"/>
          <p:cNvSpPr/>
          <p:nvPr/>
        </p:nvSpPr>
        <p:spPr>
          <a:xfrm>
            <a:off x="838200" y="4978643"/>
            <a:ext cx="10515600" cy="954107"/>
          </a:xfrm>
          <a:prstGeom prst="rect">
            <a:avLst/>
          </a:prstGeom>
        </p:spPr>
        <p:txBody>
          <a:bodyPr wrap="square">
            <a:spAutoFit/>
          </a:bodyPr>
          <a:lstStyle/>
          <a:p>
            <a:r>
              <a:rPr lang="en-US" sz="2800" dirty="0"/>
              <a:t>4</a:t>
            </a:r>
            <a:r>
              <a:rPr lang="en-US" sz="2800" dirty="0" smtClean="0"/>
              <a:t>) You are in control of your life (and your data)! Don’t let Google do everything for you!</a:t>
            </a:r>
            <a:endParaRPr lang="en-US" sz="2800" dirty="0" smtClean="0"/>
          </a:p>
        </p:txBody>
      </p:sp>
    </p:spTree>
    <p:extLst>
      <p:ext uri="{BB962C8B-B14F-4D97-AF65-F5344CB8AC3E}">
        <p14:creationId xmlns:p14="http://schemas.microsoft.com/office/powerpoint/2010/main" val="923408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P spid="6" grpId="0"/>
      <p:bldP spid="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Connecting Google Analytics to R</a:t>
            </a:r>
            <a:endParaRPr lang="en-US" dirty="0"/>
          </a:p>
        </p:txBody>
      </p:sp>
      <p:sp>
        <p:nvSpPr>
          <p:cNvPr id="3" name="Content Placeholder 2"/>
          <p:cNvSpPr>
            <a:spLocks noGrp="1"/>
          </p:cNvSpPr>
          <p:nvPr>
            <p:ph idx="1"/>
          </p:nvPr>
        </p:nvSpPr>
        <p:spPr>
          <a:xfrm>
            <a:off x="838200" y="1690688"/>
            <a:ext cx="5273842" cy="2095249"/>
          </a:xfrm>
        </p:spPr>
        <p:txBody>
          <a:bodyPr>
            <a:normAutofit/>
          </a:bodyPr>
          <a:lstStyle/>
          <a:p>
            <a:r>
              <a:rPr lang="en-US" sz="3200" dirty="0" smtClean="0"/>
              <a:t>“How can I access my GA data with R? Don’t I need to log in with my browser? What is an API?”</a:t>
            </a:r>
          </a:p>
        </p:txBody>
      </p:sp>
      <p:pic>
        <p:nvPicPr>
          <p:cNvPr id="4" name="Picture 3"/>
          <p:cNvPicPr>
            <a:picLocks noChangeAspect="1"/>
          </p:cNvPicPr>
          <p:nvPr/>
        </p:nvPicPr>
        <p:blipFill>
          <a:blip r:embed="rId2"/>
          <a:stretch>
            <a:fillRect/>
          </a:stretch>
        </p:blipFill>
        <p:spPr>
          <a:xfrm>
            <a:off x="6641432" y="2558716"/>
            <a:ext cx="5325978" cy="3994483"/>
          </a:xfrm>
          <a:prstGeom prst="rect">
            <a:avLst/>
          </a:prstGeom>
        </p:spPr>
      </p:pic>
      <p:sp>
        <p:nvSpPr>
          <p:cNvPr id="5" name="TextBox 4"/>
          <p:cNvSpPr txBox="1"/>
          <p:nvPr/>
        </p:nvSpPr>
        <p:spPr>
          <a:xfrm>
            <a:off x="7668126" y="1909011"/>
            <a:ext cx="3366947" cy="523220"/>
          </a:xfrm>
          <a:prstGeom prst="rect">
            <a:avLst/>
          </a:prstGeom>
          <a:noFill/>
        </p:spPr>
        <p:txBody>
          <a:bodyPr wrap="none" rtlCol="0">
            <a:spAutoFit/>
          </a:bodyPr>
          <a:lstStyle/>
          <a:p>
            <a:r>
              <a:rPr lang="en-US" sz="2800" dirty="0" smtClean="0"/>
              <a:t>Google Analytics Data</a:t>
            </a:r>
            <a:endParaRPr lang="en-US" sz="2800" dirty="0"/>
          </a:p>
        </p:txBody>
      </p:sp>
      <p:pic>
        <p:nvPicPr>
          <p:cNvPr id="6" name="Picture 5"/>
          <p:cNvPicPr>
            <a:picLocks noChangeAspect="1"/>
          </p:cNvPicPr>
          <p:nvPr/>
        </p:nvPicPr>
        <p:blipFill>
          <a:blip r:embed="rId3"/>
          <a:stretch>
            <a:fillRect/>
          </a:stretch>
        </p:blipFill>
        <p:spPr>
          <a:xfrm>
            <a:off x="3646961" y="4732422"/>
            <a:ext cx="2132420" cy="1652331"/>
          </a:xfrm>
          <a:prstGeom prst="rect">
            <a:avLst/>
          </a:prstGeom>
        </p:spPr>
      </p:pic>
      <p:sp>
        <p:nvSpPr>
          <p:cNvPr id="7" name="TextBox 6"/>
          <p:cNvSpPr txBox="1"/>
          <p:nvPr/>
        </p:nvSpPr>
        <p:spPr>
          <a:xfrm>
            <a:off x="4230221" y="3705182"/>
            <a:ext cx="744734" cy="1107996"/>
          </a:xfrm>
          <a:prstGeom prst="rect">
            <a:avLst/>
          </a:prstGeom>
          <a:noFill/>
        </p:spPr>
        <p:txBody>
          <a:bodyPr wrap="square" rtlCol="0">
            <a:spAutoFit/>
          </a:bodyPr>
          <a:lstStyle/>
          <a:p>
            <a:r>
              <a:rPr lang="en-US" sz="6600" dirty="0" smtClean="0"/>
              <a:t>⁉</a:t>
            </a:r>
            <a:r>
              <a:rPr lang="en-US" sz="2800" dirty="0" smtClean="0"/>
              <a:t>️</a:t>
            </a:r>
            <a:endParaRPr lang="en-US" sz="2800" dirty="0"/>
          </a:p>
        </p:txBody>
      </p:sp>
    </p:spTree>
    <p:extLst>
      <p:ext uri="{BB962C8B-B14F-4D97-AF65-F5344CB8AC3E}">
        <p14:creationId xmlns:p14="http://schemas.microsoft.com/office/powerpoint/2010/main" val="3783425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P spid="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Oauth2?</a:t>
            </a:r>
            <a:endParaRPr lang="en-US" dirty="0"/>
          </a:p>
        </p:txBody>
      </p:sp>
      <p:sp>
        <p:nvSpPr>
          <p:cNvPr id="5" name="TextBox 4"/>
          <p:cNvSpPr txBox="1"/>
          <p:nvPr/>
        </p:nvSpPr>
        <p:spPr>
          <a:xfrm>
            <a:off x="838200" y="1415799"/>
            <a:ext cx="10515600" cy="707886"/>
          </a:xfrm>
          <a:prstGeom prst="rect">
            <a:avLst/>
          </a:prstGeom>
          <a:noFill/>
        </p:spPr>
        <p:txBody>
          <a:bodyPr wrap="square" rtlCol="0">
            <a:spAutoFit/>
          </a:bodyPr>
          <a:lstStyle/>
          <a:p>
            <a:r>
              <a:rPr lang="en-US" sz="2000" dirty="0" smtClean="0"/>
              <a:t>At it’s core, Oauth2 is a protocol that allows your R script (or client) to interact and retrieve data from another application which you have full user access to (Google Analytics)</a:t>
            </a:r>
          </a:p>
        </p:txBody>
      </p:sp>
      <p:pic>
        <p:nvPicPr>
          <p:cNvPr id="7" name="Picture 6"/>
          <p:cNvPicPr>
            <a:picLocks noChangeAspect="1"/>
          </p:cNvPicPr>
          <p:nvPr/>
        </p:nvPicPr>
        <p:blipFill rotWithShape="1">
          <a:blip r:embed="rId2"/>
          <a:srcRect l="7630" t="12260" r="8422" b="16321"/>
          <a:stretch/>
        </p:blipFill>
        <p:spPr>
          <a:xfrm>
            <a:off x="2249904" y="2374372"/>
            <a:ext cx="6801853" cy="4090737"/>
          </a:xfrm>
          <a:prstGeom prst="rect">
            <a:avLst/>
          </a:prstGeom>
        </p:spPr>
      </p:pic>
      <p:sp>
        <p:nvSpPr>
          <p:cNvPr id="8" name="TextBox 7"/>
          <p:cNvSpPr txBox="1"/>
          <p:nvPr/>
        </p:nvSpPr>
        <p:spPr>
          <a:xfrm>
            <a:off x="838200" y="5037222"/>
            <a:ext cx="711157" cy="523220"/>
          </a:xfrm>
          <a:prstGeom prst="rect">
            <a:avLst/>
          </a:prstGeom>
          <a:noFill/>
        </p:spPr>
        <p:txBody>
          <a:bodyPr wrap="none" rtlCol="0">
            <a:spAutoFit/>
          </a:bodyPr>
          <a:lstStyle/>
          <a:p>
            <a:r>
              <a:rPr lang="en-US" sz="2800" dirty="0" smtClean="0"/>
              <a:t>You</a:t>
            </a:r>
            <a:endParaRPr lang="en-US" sz="2800" dirty="0"/>
          </a:p>
        </p:txBody>
      </p:sp>
      <p:cxnSp>
        <p:nvCxnSpPr>
          <p:cNvPr id="10" name="Straight Arrow Connector 9"/>
          <p:cNvCxnSpPr>
            <a:stCxn id="8" idx="3"/>
          </p:cNvCxnSpPr>
          <p:nvPr/>
        </p:nvCxnSpPr>
        <p:spPr>
          <a:xfrm>
            <a:off x="1549357" y="5298832"/>
            <a:ext cx="556169" cy="0"/>
          </a:xfrm>
          <a:prstGeom prst="straightConnector1">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13" name="TextBox 12"/>
          <p:cNvSpPr txBox="1"/>
          <p:nvPr/>
        </p:nvSpPr>
        <p:spPr>
          <a:xfrm>
            <a:off x="10004969" y="3544558"/>
            <a:ext cx="1520288" cy="954107"/>
          </a:xfrm>
          <a:prstGeom prst="rect">
            <a:avLst/>
          </a:prstGeom>
          <a:noFill/>
        </p:spPr>
        <p:txBody>
          <a:bodyPr wrap="none" rtlCol="0">
            <a:spAutoFit/>
          </a:bodyPr>
          <a:lstStyle/>
          <a:p>
            <a:r>
              <a:rPr lang="en-US" sz="2800" dirty="0" smtClean="0"/>
              <a:t>Google</a:t>
            </a:r>
          </a:p>
          <a:p>
            <a:r>
              <a:rPr lang="en-US" sz="2800" dirty="0" smtClean="0"/>
              <a:t>Accounts</a:t>
            </a:r>
            <a:endParaRPr lang="en-US" sz="2800" dirty="0"/>
          </a:p>
        </p:txBody>
      </p:sp>
      <p:cxnSp>
        <p:nvCxnSpPr>
          <p:cNvPr id="15" name="Straight Arrow Connector 14"/>
          <p:cNvCxnSpPr/>
          <p:nvPr/>
        </p:nvCxnSpPr>
        <p:spPr>
          <a:xfrm flipH="1">
            <a:off x="9196135" y="3977555"/>
            <a:ext cx="808834" cy="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10004969" y="5511002"/>
            <a:ext cx="1494127" cy="954107"/>
          </a:xfrm>
          <a:prstGeom prst="rect">
            <a:avLst/>
          </a:prstGeom>
          <a:noFill/>
        </p:spPr>
        <p:txBody>
          <a:bodyPr wrap="none" rtlCol="0">
            <a:spAutoFit/>
          </a:bodyPr>
          <a:lstStyle/>
          <a:p>
            <a:r>
              <a:rPr lang="en-US" sz="2800" dirty="0" smtClean="0"/>
              <a:t>Google</a:t>
            </a:r>
          </a:p>
          <a:p>
            <a:r>
              <a:rPr lang="en-US" sz="2800" dirty="0" smtClean="0"/>
              <a:t>Analytics</a:t>
            </a:r>
            <a:endParaRPr lang="en-US" sz="2800" dirty="0"/>
          </a:p>
        </p:txBody>
      </p:sp>
      <p:cxnSp>
        <p:nvCxnSpPr>
          <p:cNvPr id="19" name="Straight Arrow Connector 18"/>
          <p:cNvCxnSpPr/>
          <p:nvPr/>
        </p:nvCxnSpPr>
        <p:spPr>
          <a:xfrm flipH="1">
            <a:off x="9196135" y="5943999"/>
            <a:ext cx="808834" cy="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6514482" y="4806389"/>
            <a:ext cx="1739643" cy="461665"/>
          </a:xfrm>
          <a:prstGeom prst="rect">
            <a:avLst/>
          </a:prstGeom>
          <a:noFill/>
        </p:spPr>
        <p:txBody>
          <a:bodyPr wrap="none" rtlCol="0">
            <a:spAutoFit/>
          </a:bodyPr>
          <a:lstStyle/>
          <a:p>
            <a:r>
              <a:rPr lang="en-US" sz="2400" dirty="0" smtClean="0">
                <a:solidFill>
                  <a:schemeClr val="bg1"/>
                </a:solidFill>
              </a:rPr>
              <a:t>Your R script</a:t>
            </a:r>
            <a:endParaRPr lang="en-US" sz="2400" dirty="0">
              <a:solidFill>
                <a:schemeClr val="bg1"/>
              </a:solidFill>
            </a:endParaRPr>
          </a:p>
        </p:txBody>
      </p:sp>
      <p:cxnSp>
        <p:nvCxnSpPr>
          <p:cNvPr id="23" name="Straight Arrow Connector 22"/>
          <p:cNvCxnSpPr/>
          <p:nvPr/>
        </p:nvCxnSpPr>
        <p:spPr>
          <a:xfrm flipH="1">
            <a:off x="5650830" y="5037221"/>
            <a:ext cx="863652" cy="0"/>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25" name="Picture 24"/>
          <p:cNvPicPr>
            <a:picLocks noChangeAspect="1"/>
          </p:cNvPicPr>
          <p:nvPr/>
        </p:nvPicPr>
        <p:blipFill>
          <a:blip r:embed="rId3"/>
          <a:stretch>
            <a:fillRect/>
          </a:stretch>
        </p:blipFill>
        <p:spPr>
          <a:xfrm>
            <a:off x="4853198" y="4817729"/>
            <a:ext cx="586250" cy="454263"/>
          </a:xfrm>
          <a:prstGeom prst="rect">
            <a:avLst/>
          </a:prstGeom>
        </p:spPr>
      </p:pic>
      <p:pic>
        <p:nvPicPr>
          <p:cNvPr id="26" name="Picture 25"/>
          <p:cNvPicPr>
            <a:picLocks noChangeAspect="1"/>
          </p:cNvPicPr>
          <p:nvPr/>
        </p:nvPicPr>
        <p:blipFill>
          <a:blip r:embed="rId4"/>
          <a:stretch>
            <a:fillRect/>
          </a:stretch>
        </p:blipFill>
        <p:spPr>
          <a:xfrm>
            <a:off x="7216080" y="5211010"/>
            <a:ext cx="1612693" cy="1209520"/>
          </a:xfrm>
          <a:prstGeom prst="rect">
            <a:avLst/>
          </a:prstGeom>
        </p:spPr>
      </p:pic>
      <p:pic>
        <p:nvPicPr>
          <p:cNvPr id="27" name="Picture 26"/>
          <p:cNvPicPr>
            <a:picLocks noChangeAspect="1"/>
          </p:cNvPicPr>
          <p:nvPr/>
        </p:nvPicPr>
        <p:blipFill>
          <a:blip r:embed="rId5"/>
          <a:stretch>
            <a:fillRect/>
          </a:stretch>
        </p:blipFill>
        <p:spPr>
          <a:xfrm rot="2635739">
            <a:off x="5417576" y="3972134"/>
            <a:ext cx="762806" cy="762806"/>
          </a:xfrm>
          <a:prstGeom prst="rect">
            <a:avLst/>
          </a:prstGeom>
        </p:spPr>
      </p:pic>
      <p:pic>
        <p:nvPicPr>
          <p:cNvPr id="28" name="Picture 27"/>
          <p:cNvPicPr>
            <a:picLocks noChangeAspect="1"/>
          </p:cNvPicPr>
          <p:nvPr/>
        </p:nvPicPr>
        <p:blipFill>
          <a:blip r:embed="rId5"/>
          <a:stretch>
            <a:fillRect/>
          </a:stretch>
        </p:blipFill>
        <p:spPr>
          <a:xfrm rot="2635739">
            <a:off x="5583104" y="5412009"/>
            <a:ext cx="762806" cy="762806"/>
          </a:xfrm>
          <a:prstGeom prst="rect">
            <a:avLst/>
          </a:prstGeom>
        </p:spPr>
      </p:pic>
      <p:pic>
        <p:nvPicPr>
          <p:cNvPr id="29" name="Picture 28"/>
          <p:cNvPicPr>
            <a:picLocks noChangeAspect="1"/>
          </p:cNvPicPr>
          <p:nvPr/>
        </p:nvPicPr>
        <p:blipFill>
          <a:blip r:embed="rId6"/>
          <a:stretch>
            <a:fillRect/>
          </a:stretch>
        </p:blipFill>
        <p:spPr>
          <a:xfrm>
            <a:off x="6927302" y="3637698"/>
            <a:ext cx="914001" cy="914001"/>
          </a:xfrm>
          <a:prstGeom prst="rect">
            <a:avLst/>
          </a:prstGeom>
        </p:spPr>
      </p:pic>
    </p:spTree>
    <p:extLst>
      <p:ext uri="{BB962C8B-B14F-4D97-AF65-F5344CB8AC3E}">
        <p14:creationId xmlns:p14="http://schemas.microsoft.com/office/powerpoint/2010/main" val="834759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8"/>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13" grpId="0"/>
      <p:bldP spid="18" grpId="0"/>
      <p:bldP spid="2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You only need the following to connect:</a:t>
            </a:r>
            <a:endParaRPr lang="en-US" dirty="0"/>
          </a:p>
        </p:txBody>
      </p:sp>
      <p:sp>
        <p:nvSpPr>
          <p:cNvPr id="3" name="Content Placeholder 2"/>
          <p:cNvSpPr>
            <a:spLocks noGrp="1"/>
          </p:cNvSpPr>
          <p:nvPr>
            <p:ph idx="1"/>
          </p:nvPr>
        </p:nvSpPr>
        <p:spPr>
          <a:xfrm>
            <a:off x="838200" y="1825625"/>
            <a:ext cx="10515600" cy="4351338"/>
          </a:xfrm>
        </p:spPr>
        <p:txBody>
          <a:bodyPr/>
          <a:lstStyle/>
          <a:p>
            <a:r>
              <a:rPr lang="en-US" dirty="0" smtClean="0"/>
              <a:t>A Google account with access to a website’s Google Analytics</a:t>
            </a:r>
          </a:p>
          <a:p>
            <a:endParaRPr lang="en-US" dirty="0"/>
          </a:p>
          <a:p>
            <a:r>
              <a:rPr lang="en-US" dirty="0" smtClean="0"/>
              <a:t>ClientID</a:t>
            </a:r>
            <a:r>
              <a:rPr lang="en-US" dirty="0"/>
              <a:t> </a:t>
            </a:r>
            <a:r>
              <a:rPr lang="en-US" dirty="0" smtClean="0"/>
              <a:t>    ➡️    you get this from Google API console</a:t>
            </a:r>
          </a:p>
          <a:p>
            <a:endParaRPr lang="en-US" dirty="0"/>
          </a:p>
          <a:p>
            <a:r>
              <a:rPr lang="en-US" dirty="0" smtClean="0"/>
              <a:t>Client Secret     ➡️    </a:t>
            </a:r>
            <a:r>
              <a:rPr lang="en-US" dirty="0"/>
              <a:t>you get this from Google API console</a:t>
            </a:r>
          </a:p>
          <a:p>
            <a:endParaRPr lang="en-US" dirty="0"/>
          </a:p>
          <a:p>
            <a:r>
              <a:rPr lang="en-US" dirty="0" smtClean="0"/>
              <a:t>Access Token    </a:t>
            </a:r>
            <a:r>
              <a:rPr lang="en-US" dirty="0"/>
              <a:t> ➡️    you get this </a:t>
            </a:r>
            <a:r>
              <a:rPr lang="en-US" dirty="0" smtClean="0"/>
              <a:t>from R using the ClientID and Secret</a:t>
            </a:r>
          </a:p>
        </p:txBody>
      </p:sp>
    </p:spTree>
    <p:extLst>
      <p:ext uri="{BB962C8B-B14F-4D97-AF65-F5344CB8AC3E}">
        <p14:creationId xmlns:p14="http://schemas.microsoft.com/office/powerpoint/2010/main" val="457216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517</TotalTime>
  <Words>573</Words>
  <Application>Microsoft Macintosh PowerPoint</Application>
  <PresentationFormat>Widescreen</PresentationFormat>
  <Paragraphs>80</Paragraphs>
  <Slides>16</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Calibri</vt:lpstr>
      <vt:lpstr>Calibri Light</vt:lpstr>
      <vt:lpstr>Mangal</vt:lpstr>
      <vt:lpstr>Arial</vt:lpstr>
      <vt:lpstr>Office Theme</vt:lpstr>
      <vt:lpstr>Google Analytics and R  A Brief Primer Into Time Series Analysis</vt:lpstr>
      <vt:lpstr>Summary</vt:lpstr>
      <vt:lpstr>First of All, Who Cares?</vt:lpstr>
      <vt:lpstr>Why would you use Google Analytics?</vt:lpstr>
      <vt:lpstr>Google Analytics is Already Great!</vt:lpstr>
      <vt:lpstr>Why Stream GA Data into RStudio?</vt:lpstr>
      <vt:lpstr>Connecting Google Analytics to R</vt:lpstr>
      <vt:lpstr>What is Oauth2?</vt:lpstr>
      <vt:lpstr>You only need the following to connect:</vt:lpstr>
      <vt:lpstr>PowerPoint Presentation</vt:lpstr>
      <vt:lpstr>Google Analytics Quick Setup</vt:lpstr>
      <vt:lpstr>Let’s Jump In</vt:lpstr>
      <vt:lpstr>Case Question: Website Users Over Time</vt:lpstr>
      <vt:lpstr>Strategy: </vt:lpstr>
      <vt:lpstr>Overview: Time Series Data</vt:lpstr>
      <vt:lpstr>Spotting Trends!</vt:lpstr>
    </vt:vector>
  </TitlesOfParts>
  <Company/>
  <LinksUpToDate>false</LinksUpToDate>
  <SharedDoc>false</SharedDoc>
  <HyperlinksChanged>false</HyperlinksChanged>
  <AppVersion>15.0039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Google Analytics and R</dc:title>
  <dc:creator>Adriel Casellas</dc:creator>
  <cp:lastModifiedBy>Adriel Casellas</cp:lastModifiedBy>
  <cp:revision>27</cp:revision>
  <dcterms:created xsi:type="dcterms:W3CDTF">2017-11-07T00:10:54Z</dcterms:created>
  <dcterms:modified xsi:type="dcterms:W3CDTF">2017-11-07T08:48:18Z</dcterms:modified>
</cp:coreProperties>
</file>